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avi" ContentType="video/x-msvide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61" r:id="rId10"/>
    <p:sldId id="262" r:id="rId11"/>
    <p:sldId id="272" r:id="rId12"/>
    <p:sldId id="273" r:id="rId13"/>
    <p:sldId id="264" r:id="rId14"/>
    <p:sldId id="274" r:id="rId15"/>
    <p:sldId id="263" r:id="rId16"/>
    <p:sldId id="275" r:id="rId17"/>
    <p:sldId id="277" r:id="rId18"/>
    <p:sldId id="278" r:id="rId19"/>
    <p:sldId id="265" r:id="rId20"/>
    <p:sldId id="279" r:id="rId21"/>
    <p:sldId id="266" r:id="rId22"/>
    <p:sldId id="280" r:id="rId23"/>
    <p:sldId id="281" r:id="rId24"/>
    <p:sldId id="260" r:id="rId25"/>
    <p:sldId id="282" r:id="rId26"/>
    <p:sldId id="283" r:id="rId27"/>
    <p:sldId id="285" r:id="rId28"/>
    <p:sldId id="286" r:id="rId29"/>
    <p:sldId id="287" r:id="rId30"/>
    <p:sldId id="284" r:id="rId31"/>
    <p:sldId id="288" r:id="rId32"/>
    <p:sldId id="289" r:id="rId33"/>
    <p:sldId id="290" r:id="rId34"/>
    <p:sldId id="276" r:id="rId35"/>
    <p:sldId id="293" r:id="rId36"/>
    <p:sldId id="292" r:id="rId37"/>
    <p:sldId id="291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  <a:srgbClr val="FC5134"/>
    <a:srgbClr val="D7598F"/>
    <a:srgbClr val="514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2" y="6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32B5A-DB75-44CE-890A-C7B4A7948C24}" type="datetimeFigureOut">
              <a:rPr lang="zh-CN" altLang="en-US" smtClean="0"/>
              <a:t>2018/9/8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25CB8-5C18-4461-9917-C9FD48A85F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555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997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163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836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65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568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547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252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357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081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711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597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4038600" y="6523037"/>
            <a:ext cx="4114800" cy="365125"/>
          </a:xfrm>
        </p:spPr>
        <p:txBody>
          <a:bodyPr/>
          <a:lstStyle/>
          <a:p>
            <a:r>
              <a:rPr lang="en-US" altLang="zh-CN" dirty="0" smtClean="0"/>
              <a:t>IDIPLAB · UESTC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9361571" y="6564313"/>
            <a:ext cx="2743200" cy="312736"/>
          </a:xfrm>
        </p:spPr>
        <p:txBody>
          <a:bodyPr/>
          <a:lstStyle/>
          <a:p>
            <a:fld id="{35373F1E-1629-4482-91F7-C20E8B640622}" type="slidenum">
              <a:rPr lang="zh-CN" altLang="en-US" smtClean="0"/>
              <a:pPr/>
              <a:t>‹#›</a:t>
            </a:fld>
            <a:r>
              <a:rPr lang="zh-CN" altLang="en-US" dirty="0" smtClean="0"/>
              <a:t> </a:t>
            </a:r>
            <a:r>
              <a:rPr lang="en-US" altLang="zh-CN" dirty="0" smtClean="0"/>
              <a:t>/ 34</a:t>
            </a:r>
            <a:endParaRPr lang="zh-CN" altLang="en-US" dirty="0"/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2"/>
          </p:nvPr>
        </p:nvSpPr>
        <p:spPr>
          <a:xfrm>
            <a:off x="87229" y="6553200"/>
            <a:ext cx="2743200" cy="33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59440F9-66D0-4EC5-8343-77012602D1B4}" type="datetime1">
              <a:rPr lang="zh-CN" altLang="en-US" smtClean="0"/>
              <a:t>2018/9/8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6673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10526" y="65230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smtClean="0"/>
              <a:t>IDIPLAB · UESTC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92653" y="6563352"/>
            <a:ext cx="2743200" cy="3127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fld id="{35373F1E-1629-4482-91F7-C20E8B640622}" type="slidenum">
              <a:rPr lang="zh-CN" altLang="en-US" smtClean="0"/>
              <a:pPr/>
              <a:t>‹#›</a:t>
            </a:fld>
            <a:r>
              <a:rPr lang="en-US" altLang="zh-CN" dirty="0" smtClean="0"/>
              <a:t>/20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3714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0" y="65230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1FB67E-111F-4425-8FE7-214504D4E5FB}" type="datetime1">
              <a:rPr lang="zh-CN" altLang="en-US" smtClean="0"/>
              <a:t>2018/9/8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77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61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3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7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104.png"/><Relationship Id="rId4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76525" y="1647617"/>
            <a:ext cx="100389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Seismic Slice Crack/Fault Detection and Modeling Based on Structural Tensor(ST) and Hessian 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8603" y="3739938"/>
            <a:ext cx="10554787" cy="62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18602" y="1584016"/>
            <a:ext cx="10554788" cy="6360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252912" y="4217555"/>
            <a:ext cx="36861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 smtClean="0"/>
              <a:t>Speaker: </a:t>
            </a:r>
            <a:r>
              <a:rPr lang="en-US" altLang="zh-CN" b="1" dirty="0" err="1" smtClean="0"/>
              <a:t>Liao.L</a:t>
            </a:r>
            <a:endParaRPr lang="en-US" altLang="zh-CN" b="1" dirty="0" smtClean="0"/>
          </a:p>
          <a:p>
            <a:pPr>
              <a:lnSpc>
                <a:spcPct val="200000"/>
              </a:lnSpc>
            </a:pPr>
            <a:r>
              <a:rPr lang="en-US" altLang="zh-CN" b="1" dirty="0" smtClean="0"/>
              <a:t>Tutor: </a:t>
            </a:r>
            <a:r>
              <a:rPr lang="en-US" altLang="zh-CN" b="1" dirty="0" err="1" smtClean="0"/>
              <a:t>Zhengming</a:t>
            </a:r>
            <a:r>
              <a:rPr lang="en-US" altLang="zh-CN" b="1" dirty="0" smtClean="0"/>
              <a:t> Peng &amp; </a:t>
            </a:r>
            <a:r>
              <a:rPr lang="en-US" altLang="zh-CN" b="1" dirty="0" err="1" smtClean="0"/>
              <a:t>Bingjie</a:t>
            </a:r>
            <a:r>
              <a:rPr lang="en-US" altLang="zh-CN" b="1" dirty="0" smtClean="0"/>
              <a:t> Tao</a:t>
            </a:r>
          </a:p>
          <a:p>
            <a:pPr>
              <a:lnSpc>
                <a:spcPct val="200000"/>
              </a:lnSpc>
            </a:pPr>
            <a:r>
              <a:rPr lang="en-US" altLang="zh-CN" b="1" dirty="0" smtClean="0"/>
              <a:t>IDIPLAB · UESTC</a:t>
            </a:r>
            <a:endParaRPr lang="zh-CN" altLang="en-US" b="1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FC21F2-B212-40F7-8317-D98A2DE2EBE9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dirty="0" smtClean="0"/>
              <a:t>IDIPLAB · UESTC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6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03"/>
    </mc:Choice>
    <mc:Fallback xmlns="">
      <p:transition spd="slow" advTm="3370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Method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2.1 Anisotropic Diffusion Filtering(AD Filtering)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14349" y="1283757"/>
            <a:ext cx="10353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Ideal: </a:t>
            </a:r>
            <a:r>
              <a:rPr lang="en-US" altLang="zh-CN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look images as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heat field.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Image processing is modeled by the heat conduction diffusion equation.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828021" y="2793154"/>
                <a:ext cx="6535956" cy="7034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021" y="2793154"/>
                <a:ext cx="6535956" cy="70346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828021" y="3745547"/>
                <a:ext cx="4294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021" y="3745547"/>
                <a:ext cx="429476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78" r="-2131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828021" y="5285084"/>
                <a:ext cx="6243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021" y="5285084"/>
                <a:ext cx="624344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81" r="-1270" b="-3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下箭头 10"/>
          <p:cNvSpPr/>
          <p:nvPr/>
        </p:nvSpPr>
        <p:spPr>
          <a:xfrm>
            <a:off x="2914650" y="4200526"/>
            <a:ext cx="257175" cy="98866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257553" y="4294558"/>
                <a:ext cx="5044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𝑚𝑎𝑘𝑒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𝑑𝑒𝑝𝑒𝑛𝑑𝑒𝑛𝑡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𝑠𝑖𝑔𝑛𝑎𝑙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𝑔𝑟𝑎𝑑𝑖𝑒𝑛𝑡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[1]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553" y="4294558"/>
                <a:ext cx="504484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725" t="-2174" r="-242" b="-3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257553" y="4619506"/>
                <a:ext cx="22860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553" y="4619506"/>
                <a:ext cx="2286075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7477124" y="697199"/>
            <a:ext cx="47148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[1] </a:t>
            </a:r>
            <a:r>
              <a:rPr lang="en-US" altLang="zh-CN" sz="1600" dirty="0" err="1" smtClean="0"/>
              <a:t>Perona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P, Malik J. Scale-Space and Edge Detection Using Anisotropic Diffusion[J]. IEEE Transactions on Pattern Analysis &amp; Machine Intelligence, 2002, 12(7):629-639.</a:t>
            </a:r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F005424-4BB9-4F9C-9FAD-F2FBDF811CA4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10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82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240"/>
    </mc:Choice>
    <mc:Fallback xmlns="">
      <p:transition spd="slow" advTm="16724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Method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2.1 Anisotropic Diffusion Filtering(AD Filtering)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5391150" y="1471288"/>
                <a:ext cx="6243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150" y="1471288"/>
                <a:ext cx="6243440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878" r="-1366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620018" y="2309545"/>
            <a:ext cx="11024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 for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large argument should approach zero to stop smoothing in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direction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1684476" y="3679450"/>
                <a:ext cx="2648610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476" y="3679450"/>
                <a:ext cx="2648610" cy="7411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7138712" y="3796853"/>
                <a:ext cx="2748316" cy="623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712" y="3796853"/>
                <a:ext cx="2748316" cy="6236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8E59F34-8898-4367-B001-C6F6CD2E6D0E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11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709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60"/>
    </mc:Choice>
    <mc:Fallback xmlns="">
      <p:transition spd="slow" advTm="5176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Method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2.1 Anisotropic Diffusion Filtering(AD Filtering)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391150" y="1283757"/>
                <a:ext cx="6243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150" y="1283757"/>
                <a:ext cx="6243440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780" r="-1268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83504" y="1829714"/>
            <a:ext cx="11024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equation is nonlinear but still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isotropic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an effect of application of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scalar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g.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630149" y="2868710"/>
                <a:ext cx="2931700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149" y="2868710"/>
                <a:ext cx="2931700" cy="8917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8150365" y="2460656"/>
            <a:ext cx="170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ST</a:t>
            </a:r>
            <a:endParaRPr lang="zh-CN" altLang="en-US" sz="2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838615" y="3968428"/>
                <a:ext cx="5124160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𝑑𝑖𝑣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615" y="3968428"/>
                <a:ext cx="5124160" cy="9840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509521" y="5258646"/>
                <a:ext cx="51729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521" y="5258646"/>
                <a:ext cx="5172955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日期占位符 1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FB86288-D380-4519-BAF6-CBA422FB4646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12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644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899"/>
    </mc:Choice>
    <mc:Fallback xmlns="">
      <p:transition spd="slow" advTm="7689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Method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2.2 Direction Constrained Gaussian Filtering (DCG Filtering)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525" y="1958450"/>
            <a:ext cx="2890038" cy="29410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005687" y="1528424"/>
                <a:ext cx="6871368" cy="7077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87" y="1528424"/>
                <a:ext cx="6871368" cy="7077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904087" y="3468181"/>
                <a:ext cx="4505325" cy="998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ratio </a:t>
                </a:r>
                <a:r>
                  <a:rPr lang="el-GR" altLang="zh-CN" sz="24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ρ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Orientation </a:t>
                </a:r>
                <a:r>
                  <a:rPr lang="el-GR" altLang="zh-CN" sz="24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θ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87" y="3468181"/>
                <a:ext cx="4505325" cy="998928"/>
              </a:xfrm>
              <a:prstGeom prst="rect">
                <a:avLst/>
              </a:prstGeom>
              <a:blipFill rotWithShape="0">
                <a:blip r:embed="rId4"/>
                <a:stretch>
                  <a:fillRect l="-1759" t="-1220" b="-13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1005687" y="5092700"/>
            <a:ext cx="732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l-GR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 the direction of Gaussian filtering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668049" y="2624912"/>
                <a:ext cx="2902013" cy="5159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049" y="2624912"/>
                <a:ext cx="2902013" cy="5159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日期占位符 1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B680A8-E4B4-4167-B5B6-685F926263F2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13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490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49"/>
    </mc:Choice>
    <mc:Fallback xmlns="">
      <p:transition spd="slow" advTm="8974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Method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2.3 </a:t>
            </a:r>
            <a:r>
              <a:rPr lang="en-US" altLang="zh-CN" sz="2400" b="1" dirty="0" err="1" smtClean="0"/>
              <a:t>Jerman</a:t>
            </a:r>
            <a:r>
              <a:rPr lang="en-US" altLang="zh-CN" sz="2400" b="1" dirty="0" smtClean="0"/>
              <a:t> Enhancement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400076" y="777662"/>
                <a:ext cx="2804036" cy="1223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𝒙𝒚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𝒛𝒙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𝒛𝒚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𝒛𝒛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076" y="777662"/>
                <a:ext cx="2804036" cy="122315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95325" y="1296457"/>
                <a:ext cx="5800498" cy="704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1296457"/>
                <a:ext cx="5800498" cy="7043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450392" y="2089081"/>
                <a:ext cx="3884590" cy="710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392" y="2089081"/>
                <a:ext cx="3884590" cy="7100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0" y="2887411"/>
            <a:ext cx="12192000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8878" y="2983687"/>
                <a:ext cx="9234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</m:t>
                      </m:r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zh-CN" altLang="en-US" sz="20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8" y="2983687"/>
                <a:ext cx="923458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297880" y="3665836"/>
                <a:ext cx="105779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𝑯𝒖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880" y="3665836"/>
                <a:ext cx="1057790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5780" r="-4046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142417" y="3249888"/>
                <a:ext cx="1582741" cy="1139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sSub>
                                <m:sSub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417" y="3249888"/>
                <a:ext cx="1582741" cy="113967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04728" y="4562797"/>
                <a:ext cx="6181692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Sup>
                      <m:sSubSupPr>
                        <m:ctrlP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Sup>
                      <m:sSubSup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Sup>
                      <m:sSubSup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Sup>
                      <m:sSubSup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Sup>
                      <m:sSubSup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r>
                  <a:rPr lang="en-US" altLang="zh-CN" sz="20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Sup>
                      <m:sSubSup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8" y="4562797"/>
                <a:ext cx="6181692" cy="419987"/>
              </a:xfrm>
              <a:prstGeom prst="rect">
                <a:avLst/>
              </a:prstGeom>
              <a:blipFill rotWithShape="0">
                <a:blip r:embed="rId8"/>
                <a:stretch>
                  <a:fillRect t="-2899" r="-4734" b="-24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7876754" y="3560682"/>
                <a:ext cx="3191836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altLang="zh-CN" sz="2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altLang="zh-CN" sz="2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754" y="3560682"/>
                <a:ext cx="3191836" cy="419987"/>
              </a:xfrm>
              <a:prstGeom prst="rect">
                <a:avLst/>
              </a:prstGeom>
              <a:blipFill rotWithShape="0">
                <a:blip r:embed="rId9"/>
                <a:stretch>
                  <a:fillRect t="-2899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04728" y="5351699"/>
                <a:ext cx="3656835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sz="20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Sup>
                      <m:sSubSup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Sup>
                      <m:sSubSup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r>
                  <a:rPr lang="en-US" altLang="zh-CN" sz="20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Sup>
                      <m:sSubSup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8" y="5351699"/>
                <a:ext cx="3656835" cy="419987"/>
              </a:xfrm>
              <a:prstGeom prst="rect">
                <a:avLst/>
              </a:prstGeom>
              <a:blipFill rotWithShape="0">
                <a:blip r:embed="rId10"/>
                <a:stretch>
                  <a:fillRect t="-4348" r="-7667" b="-24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日期占位符 2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553DFF4-A4A0-42E4-B4FC-7F996A5A2659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14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755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574"/>
    </mc:Choice>
    <mc:Fallback xmlns="">
      <p:transition spd="slow" advTm="10057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Method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2.3 </a:t>
            </a:r>
            <a:r>
              <a:rPr lang="en-US" altLang="zh-CN" sz="2400" b="1" dirty="0" err="1" smtClean="0"/>
              <a:t>Jerman</a:t>
            </a:r>
            <a:r>
              <a:rPr lang="en-US" altLang="zh-CN" sz="2400" b="1" dirty="0" smtClean="0"/>
              <a:t> Enhancement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7750628" y="704849"/>
                <a:ext cx="3656835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sz="20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Sup>
                      <m:sSubSup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Sup>
                      <m:sSubSup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r>
                  <a:rPr lang="en-US" altLang="zh-CN" sz="20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Sup>
                      <m:sSubSup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628" y="704849"/>
                <a:ext cx="3656835" cy="419987"/>
              </a:xfrm>
              <a:prstGeom prst="rect">
                <a:avLst/>
              </a:prstGeom>
              <a:blipFill rotWithShape="0">
                <a:blip r:embed="rId2"/>
                <a:stretch>
                  <a:fillRect t="-4348" r="-7833" b="-24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95325" y="1465915"/>
                <a:ext cx="8010206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sz="20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Sup>
                      <m:sSubSup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Sup>
                      <m:sSubSup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Sup>
                      <m:sSubSup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Sup>
                      <m:sSubSup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Sup>
                      <m:sSubSup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1465915"/>
                <a:ext cx="8010206" cy="419987"/>
              </a:xfrm>
              <a:prstGeom prst="rect">
                <a:avLst/>
              </a:prstGeom>
              <a:blipFill rotWithShape="0">
                <a:blip r:embed="rId3"/>
                <a:stretch>
                  <a:fillRect t="-2899" r="-2207" b="-24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右大括号 20"/>
          <p:cNvSpPr/>
          <p:nvPr/>
        </p:nvSpPr>
        <p:spPr>
          <a:xfrm rot="5400000">
            <a:off x="4704151" y="1197593"/>
            <a:ext cx="222202" cy="150491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大括号 21"/>
          <p:cNvSpPr/>
          <p:nvPr/>
        </p:nvSpPr>
        <p:spPr>
          <a:xfrm rot="5400000">
            <a:off x="7187223" y="790782"/>
            <a:ext cx="167052" cy="23495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/>
          <p:cNvSpPr/>
          <p:nvPr/>
        </p:nvSpPr>
        <p:spPr>
          <a:xfrm rot="5400000">
            <a:off x="2414724" y="1680797"/>
            <a:ext cx="111895" cy="5143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318271" y="2101937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62852" y="2085417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697" y="2259049"/>
            <a:ext cx="6567667" cy="4276447"/>
          </a:xfrm>
          <a:prstGeom prst="rect">
            <a:avLst/>
          </a:prstGeom>
        </p:spPr>
      </p:pic>
      <p:sp>
        <p:nvSpPr>
          <p:cNvPr id="26" name="文本框 23"/>
          <p:cNvSpPr txBox="1"/>
          <p:nvPr/>
        </p:nvSpPr>
        <p:spPr>
          <a:xfrm>
            <a:off x="7118349" y="2101937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0987" y="2882975"/>
            <a:ext cx="5550052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S, P and B are called stick, plate, and ball (sphere) tensors, respectively.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7C34565-689C-4770-B6E0-4DF2894FCDE7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15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64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112"/>
    </mc:Choice>
    <mc:Fallback xmlns="">
      <p:transition spd="slow" advTm="10911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Method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2.3 </a:t>
            </a:r>
            <a:r>
              <a:rPr lang="en-US" altLang="zh-CN" sz="2400" b="1" dirty="0" err="1" smtClean="0"/>
              <a:t>Jerman</a:t>
            </a:r>
            <a:r>
              <a:rPr lang="en-US" altLang="zh-CN" sz="2400" b="1" dirty="0" smtClean="0"/>
              <a:t> Enhancement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7644914" y="564567"/>
                <a:ext cx="3724929" cy="1015663"/>
              </a:xfrm>
              <a:prstGeom prst="rect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𝒂𝒔𝒔𝒖𝒎𝒊𝒏𝒈</m:t>
                      </m:r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zh-CN" sz="2000" b="1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𝑺𝒕𝒊𝒄𝒌</m:t>
                      </m:r>
                      <m:r>
                        <a:rPr lang="en-US" altLang="zh-CN" sz="20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000" b="1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914" y="564567"/>
                <a:ext cx="3724929" cy="10156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387350" y="1651307"/>
            <a:ext cx="10261600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measure based on the ratio of eigenvalues, that is otherwise used for the detection of nearly spherical diffusion tensors.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62000" y="3217284"/>
                <a:ext cx="3784177" cy="745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217284"/>
                <a:ext cx="3784177" cy="7457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下箭头 33"/>
          <p:cNvSpPr/>
          <p:nvPr/>
        </p:nvSpPr>
        <p:spPr>
          <a:xfrm>
            <a:off x="1136650" y="3959801"/>
            <a:ext cx="214313" cy="780559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396862" y="4193699"/>
                <a:ext cx="8281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862" y="4193699"/>
                <a:ext cx="82811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6618" r="-2941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 rot="5400000">
            <a:off x="4324350" y="4327220"/>
            <a:ext cx="3543297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263893" y="4470698"/>
                <a:ext cx="5916620" cy="982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0&lt;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0       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893" y="4470698"/>
                <a:ext cx="5916620" cy="9825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6596342" y="2921168"/>
                <a:ext cx="4861048" cy="1015663"/>
              </a:xfrm>
              <a:prstGeom prst="rect">
                <a:avLst/>
              </a:prstGeom>
              <a:ln w="190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ensure robustness of the enhancement function to low-magnitudes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𝒂𝒏𝒅</m:t>
                    </m:r>
                    <m:r>
                      <a:rPr lang="en-US" altLang="zh-CN" sz="2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342" y="2921168"/>
                <a:ext cx="4861048" cy="1015663"/>
              </a:xfrm>
              <a:prstGeom prst="rect">
                <a:avLst/>
              </a:prstGeom>
              <a:blipFill rotWithShape="0">
                <a:blip r:embed="rId8"/>
                <a:stretch>
                  <a:fillRect l="-1125" b="-2941"/>
                </a:stretch>
              </a:blipFill>
              <a:ln w="1905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470851" y="6021878"/>
            <a:ext cx="74143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Jerman</a:t>
            </a:r>
            <a:r>
              <a:rPr lang="en-US" altLang="zh-CN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 T, </a:t>
            </a:r>
            <a:r>
              <a:rPr lang="en-US" altLang="zh-CN" sz="16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Pernuš</a:t>
            </a:r>
            <a:r>
              <a:rPr lang="en-US" altLang="zh-CN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 F, </a:t>
            </a:r>
            <a:r>
              <a:rPr lang="en-US" altLang="zh-CN" sz="16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Likar</a:t>
            </a:r>
            <a:r>
              <a:rPr lang="en-US" altLang="zh-CN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 B, et al. Enhancement of vascular structures in 3D and 2D angiographic images[J]. IEEE transactions on medical imaging, 2016, 35(9): 2107-2118.</a:t>
            </a:r>
            <a:endParaRPr lang="zh-CN" altLang="en-US" sz="1600" dirty="0"/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9255156-5F79-4033-9E53-F4B59215CD5C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791408" y="4823448"/>
                <a:ext cx="2867131" cy="745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08" y="4823448"/>
                <a:ext cx="2867131" cy="74571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16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407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154"/>
    </mc:Choice>
    <mc:Fallback xmlns="">
      <p:transition spd="slow" advTm="179154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Method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2.3 </a:t>
            </a:r>
            <a:r>
              <a:rPr lang="en-US" altLang="zh-CN" sz="2400" b="1" dirty="0" err="1" smtClean="0"/>
              <a:t>Jerman</a:t>
            </a:r>
            <a:r>
              <a:rPr lang="en-US" altLang="zh-CN" sz="2400" b="1" dirty="0" smtClean="0"/>
              <a:t> Enhancement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7858125" y="468842"/>
                <a:ext cx="3724929" cy="1015663"/>
              </a:xfrm>
              <a:prstGeom prst="rect">
                <a:avLst/>
              </a:prstGeom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𝒂𝒔𝒔𝒖𝒎𝒊𝒏𝒈</m:t>
                      </m:r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zh-CN" sz="2000" b="1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𝑺𝒕𝒊𝒄𝒌</m:t>
                      </m:r>
                      <m:r>
                        <a:rPr lang="en-US" altLang="zh-CN" sz="20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000" b="1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125" y="468842"/>
                <a:ext cx="3724929" cy="101566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下箭头 33"/>
          <p:cNvSpPr/>
          <p:nvPr/>
        </p:nvSpPr>
        <p:spPr>
          <a:xfrm>
            <a:off x="6803209" y="2644258"/>
            <a:ext cx="242496" cy="1093077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154786" y="2975286"/>
                <a:ext cx="1596398" cy="302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→(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786" y="2975286"/>
                <a:ext cx="1596398" cy="302006"/>
              </a:xfrm>
              <a:prstGeom prst="rect">
                <a:avLst/>
              </a:prstGeom>
              <a:blipFill rotWithShape="0">
                <a:blip r:embed="rId5"/>
                <a:stretch>
                  <a:fillRect l="-1527" r="-3435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 rot="5400000">
            <a:off x="3433130" y="3851584"/>
            <a:ext cx="5357333" cy="4589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72228" y="4344311"/>
                <a:ext cx="5916620" cy="982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0&lt;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0       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28" y="4344311"/>
                <a:ext cx="5916620" cy="9825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512548" y="1769790"/>
                <a:ext cx="2387000" cy="7583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548" y="1769790"/>
                <a:ext cx="2387000" cy="75834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512548" y="4063528"/>
                <a:ext cx="4329967" cy="1544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0                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≤0∨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</m:t>
                              </m:r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b="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000" b="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548" y="4063528"/>
                <a:ext cx="4329967" cy="154414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日期占位符 1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33DD219-BA2B-438E-89FA-9AEB5F1A3036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609600" y="2024372"/>
                <a:ext cx="2867131" cy="745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024372"/>
                <a:ext cx="2867131" cy="74571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17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711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518"/>
    </mc:Choice>
    <mc:Fallback xmlns="">
      <p:transition spd="slow" advTm="98518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Method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2.3 </a:t>
            </a:r>
            <a:r>
              <a:rPr lang="en-US" altLang="zh-CN" sz="2400" b="1" dirty="0" err="1" smtClean="0"/>
              <a:t>Jerman</a:t>
            </a:r>
            <a:r>
              <a:rPr lang="en-US" altLang="zh-CN" sz="2400" b="1" dirty="0" smtClean="0"/>
              <a:t> Enhancement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95325" y="1296457"/>
                <a:ext cx="5800498" cy="704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1296457"/>
                <a:ext cx="5800498" cy="7043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01683" y="2000817"/>
                <a:ext cx="6235938" cy="790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trike="sngStrik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trike="sngStrik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zh-CN" altLang="en-US" sz="2000" b="0" i="1" strike="sngStrik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sz="2000" b="0" i="1" strike="sngStrike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0" i="1" strike="sngStrike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000" b="0" i="1" strike="sngStrike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trike="sngStrik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trike="sngStrik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trike="sngStrik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2000" b="0" i="1" strike="sngStrik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  <m:func>
                        <m:funcPr>
                          <m:ctrlPr>
                            <a:rPr lang="en-US" altLang="zh-CN" sz="2000" b="0" i="1" strike="sngStrik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trike="sngStrik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b="0" i="1" strike="sngStrike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trike="sngStrike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b="0" i="1" strike="sngStrike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000" b="0" i="1" strike="sngStrike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0" i="1" strike="sngStrike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000" b="0" i="1" strike="sngStrike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2000" b="0" i="1" strike="sngStrike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sz="2000" b="0" i="1" strike="sngStrike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altLang="zh-CN" sz="2000" b="0" i="1" strike="sngStrike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000" b="0" i="1" strike="sngStrike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CN" sz="2000" b="0" i="1" strike="sngStrike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83" y="2000817"/>
                <a:ext cx="6235938" cy="7902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0" y="2840295"/>
            <a:ext cx="12192000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28587" y="3028890"/>
                <a:ext cx="15664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u="sng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𝑨𝒍𝒈𝒐𝒓𝒊𝒕𝒉𝒎</m:t>
                      </m:r>
                    </m:oMath>
                  </m:oMathPara>
                </a14:m>
                <a:endParaRPr lang="zh-CN" altLang="en-US" sz="2000" b="1" u="sng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7" y="3028890"/>
                <a:ext cx="1566454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爆炸形 1 9"/>
          <p:cNvSpPr/>
          <p:nvPr/>
        </p:nvSpPr>
        <p:spPr>
          <a:xfrm>
            <a:off x="6962775" y="2252123"/>
            <a:ext cx="380010" cy="287604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152423" y="3027802"/>
                <a:ext cx="8686800" cy="34740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CN" b="1" dirty="0" smtClean="0"/>
                  <a:t>Initialization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𝝆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𝒂𝒏𝒅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1" dirty="0" smtClean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CN" b="1" dirty="0" smtClean="0"/>
                  <a:t>In each LN:</a:t>
                </a:r>
              </a:p>
              <a:p>
                <a:pPr marL="742950" lvl="1" indent="-285750">
                  <a:buFont typeface="Wingdings" panose="05000000000000000000" pitchFamily="2" charset="2"/>
                  <a:buChar char="l"/>
                </a:pPr>
                <a:r>
                  <a:rPr lang="en-US" altLang="zh-CN" b="1" dirty="0" smtClean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zh-CN" alt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zh-CN" alt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US" altLang="zh-CN" b="1" dirty="0" smtClean="0"/>
              </a:p>
              <a:p>
                <a:pPr marL="742950" lvl="1" indent="-28575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zh-CN" alt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zh-CN" alt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𝒇𝒐𝒓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𝒋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</m:oMath>
                </a14:m>
                <a:endParaRPr lang="en-US" altLang="zh-CN" b="1" dirty="0" smtClean="0"/>
              </a:p>
              <a:p>
                <a:pPr marL="742950" lvl="1" indent="-28575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𝑪𝒐𝒎𝒑𝒖𝒕𝒆</m:t>
                    </m:r>
                    <m:r>
                      <a:rPr lang="en-US" altLang="zh-CN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b="1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b="1" dirty="0" smtClean="0"/>
                  <a:t>)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US" altLang="zh-CN" b="1" dirty="0" smtClean="0"/>
              </a:p>
              <a:p>
                <a:pPr marL="742950" lvl="1" indent="-28575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𝝆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brk m:alnAt="7"/>
                              </m:rP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zh-CN" altLang="en-US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𝒎𝒂𝒙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𝝉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𝒎𝒂𝒙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zh-CN" altLang="en-US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𝝉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𝒎𝒂𝒙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𝒐𝒕𝒉𝒆𝒓𝒘𝒊𝒔𝒆</m:t>
                            </m:r>
                          </m:e>
                        </m:eqArr>
                      </m:e>
                    </m:d>
                  </m:oMath>
                </a14:m>
                <a:endParaRPr lang="zh-CN" altLang="en-US" b="1" dirty="0"/>
              </a:p>
              <a:p>
                <a:pPr marL="742950" lvl="1" indent="-285750">
                  <a:buFont typeface="Wingdings" panose="05000000000000000000" pitchFamily="2" charset="2"/>
                  <a:buChar char="l"/>
                </a:pPr>
                <a:endParaRPr lang="zh-CN" altLang="en-US" b="1" dirty="0"/>
              </a:p>
              <a:p>
                <a:pPr marL="742950" lvl="1" indent="-28575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𝒓𝒆𝒕𝒖𝒓𝒏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𝑱</m:t>
                        </m:r>
                      </m:sub>
                    </m:sSub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423" y="3027802"/>
                <a:ext cx="8686800" cy="3474028"/>
              </a:xfrm>
              <a:prstGeom prst="rect">
                <a:avLst/>
              </a:prstGeom>
              <a:blipFill rotWithShape="0">
                <a:blip r:embed="rId5"/>
                <a:stretch>
                  <a:fillRect l="-280" t="-69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7220197" y="642197"/>
                <a:ext cx="4329967" cy="1544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0                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≤0∨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</m:t>
                              </m:r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b="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000" b="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197" y="642197"/>
                <a:ext cx="4329967" cy="154414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日期占位符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00595C3-C0C7-45FF-80AF-5015EB52D62F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18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589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978"/>
    </mc:Choice>
    <mc:Fallback xmlns="">
      <p:transition spd="slow" advTm="125978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Method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2.4 Steger Ridge Detection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80987" y="1678414"/>
            <a:ext cx="620871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/>
              <a:t>Edges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 smtClean="0"/>
              <a:t>Abrupt change in the intensity of pixels.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 smtClean="0"/>
              <a:t>Discontinuity in image brightness or contrast.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 smtClean="0"/>
              <a:t>Usually edges occur on the boundary of two regions.</a:t>
            </a:r>
            <a:endParaRPr lang="zh-CN" altLang="en-US" sz="24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786607" y="3979275"/>
            <a:ext cx="1197472" cy="224234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100" y="1678414"/>
            <a:ext cx="4037430" cy="383213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76C8065-234A-423D-BCBC-3D539B704434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19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4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78"/>
    </mc:Choice>
    <mc:Fallback xmlns="">
      <p:transition spd="slow" advTm="1537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CONTENTS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4441371" y="1583879"/>
            <a:ext cx="4343400" cy="369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Method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Implementation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Conclusion</a:t>
            </a:r>
            <a:endParaRPr lang="zh-CN" altLang="en-US" sz="4000" b="1" dirty="0"/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1F6C228-9A51-4D0F-BE47-871E2A227BEB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10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3"/>
    </mc:Choice>
    <mc:Fallback xmlns="">
      <p:transition spd="slow" advTm="2075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Method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2.4 Steger Ridge Detection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150100" y="468842"/>
            <a:ext cx="5041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ea typeface="Calibri" panose="020F0502020204030204" pitchFamily="34" charset="0"/>
                <a:cs typeface="Times New Roman" panose="02020603050405020304" pitchFamily="18" charset="0"/>
              </a:rPr>
              <a:t>Steger C. An unbiased detector of curvilinear structures[J]. IEEE Transactions on Pattern Analysis &amp; Machine Intelligence, 2002, 20(2):113-125.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257969" y="1367102"/>
                <a:ext cx="2083776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𝒚𝒙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𝒚𝒚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969" y="1367102"/>
                <a:ext cx="2083776" cy="8218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441371" y="1501113"/>
                <a:ext cx="10798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371" y="1501113"/>
                <a:ext cx="1079847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946900" y="1501113"/>
                <a:ext cx="4191000" cy="47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𝑯𝒏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00" y="1501113"/>
                <a:ext cx="4191000" cy="4730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-1" y="2236508"/>
            <a:ext cx="12192000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95325" y="2483501"/>
                <a:ext cx="4191000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2483501"/>
                <a:ext cx="4191000" cy="69147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80987" y="3470985"/>
                <a:ext cx="55233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 smtClean="0"/>
                  <a:t>The position of the ridge line, must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000" b="1" dirty="0" smtClean="0"/>
                  <a:t> </a:t>
                </a:r>
                <a:endParaRPr lang="zh-CN" altLang="en-US" sz="2000" b="1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87" y="3470985"/>
                <a:ext cx="5523304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1104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766164" y="4194856"/>
                <a:ext cx="2276475" cy="7353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64" y="4194856"/>
                <a:ext cx="2276475" cy="73539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6297613" y="2395569"/>
                <a:ext cx="6199187" cy="10522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613" y="2395569"/>
                <a:ext cx="6199187" cy="1052276"/>
              </a:xfrm>
              <a:prstGeom prst="rect">
                <a:avLst/>
              </a:prstGeom>
              <a:blipFill rotWithShape="0">
                <a:blip r:embed="rId8"/>
                <a:stretch>
                  <a:fillRect l="-17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下箭头 21"/>
          <p:cNvSpPr/>
          <p:nvPr/>
        </p:nvSpPr>
        <p:spPr>
          <a:xfrm>
            <a:off x="7215578" y="3352855"/>
            <a:ext cx="270791" cy="53553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860727" y="3400692"/>
                <a:ext cx="3241605" cy="391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727" y="3400692"/>
                <a:ext cx="3241605" cy="391261"/>
              </a:xfrm>
              <a:prstGeom prst="rect">
                <a:avLst/>
              </a:prstGeom>
              <a:blipFill rotWithShape="0"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6297613" y="3889314"/>
                <a:ext cx="4723313" cy="7845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613" y="3889314"/>
                <a:ext cx="4723313" cy="78457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6297612" y="4806275"/>
                <a:ext cx="4723313" cy="424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612" y="4806275"/>
                <a:ext cx="4723313" cy="42492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/>
          <p:cNvSpPr/>
          <p:nvPr/>
        </p:nvSpPr>
        <p:spPr>
          <a:xfrm>
            <a:off x="-1" y="5387582"/>
            <a:ext cx="12192000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609600" y="5653862"/>
                <a:ext cx="10876760" cy="678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𝒊𝒔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𝒓𝒆𝒒𝒖𝒊𝒓𝒆𝒅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𝒊𝒏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𝒐𝒓𝒅𝒆𝒓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𝒇𝒐𝒓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𝒑𝒐𝒊𝒏𝒕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𝒕𝒐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𝒃𝒆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𝒅𝒆𝒄𝒍𝒂𝒓𝒆𝒅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𝒍𝒊𝒏𝒆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𝒑𝒐𝒊𝒏𝒕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653862"/>
                <a:ext cx="10876760" cy="67877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9671050" y="4830270"/>
            <a:ext cx="1201881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Sub-pixel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65180" y="4281601"/>
            <a:ext cx="1352381" cy="561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日期占位符 2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7DCEABA-0989-4B25-9E59-FD402F978EDB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20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428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982"/>
    </mc:Choice>
    <mc:Fallback xmlns="">
      <p:transition spd="slow" advTm="201982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CONTENTS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75000"/>
                  </a:schemeClr>
                </a:solidFill>
              </a:rPr>
              <a:t>Method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Implementation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zh-CN" altLang="en-US" sz="4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350968E-0E3C-411B-B77C-BA5668943618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21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547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"/>
    </mc:Choice>
    <mc:Fallback xmlns="">
      <p:transition spd="slow" advTm="127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Implementation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3.0 Main Structure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9600" y="1674673"/>
            <a:ext cx="521368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 smtClean="0"/>
              <a:t>Main Steps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 smtClean="0"/>
              <a:t>Smoothing: Noise Reduction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 smtClean="0"/>
              <a:t>Enhancement: Ridge Sharpening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 smtClean="0"/>
              <a:t>Detection: Which to discard and which to maintain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 smtClean="0"/>
              <a:t>Modeling: 2D converted to 3D</a:t>
            </a:r>
            <a:endParaRPr lang="zh-CN" altLang="en-US" sz="2400" b="1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6458105"/>
              </p:ext>
            </p:extLst>
          </p:nvPr>
        </p:nvGraphicFramePr>
        <p:xfrm>
          <a:off x="7306966" y="234421"/>
          <a:ext cx="1813974" cy="6389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" name="Visio" r:id="rId3" imgW="3476717" imgH="12239536" progId="Visio.Drawing.15">
                  <p:embed/>
                </p:oleObj>
              </mc:Choice>
              <mc:Fallback>
                <p:oleObj name="Visio" r:id="rId3" imgW="3476717" imgH="1223953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06966" y="234421"/>
                        <a:ext cx="1813974" cy="6389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8275810-3217-48C4-B72A-291C0F5D8711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22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9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666"/>
    </mc:Choice>
    <mc:Fallback xmlns="">
      <p:transition spd="slow" advTm="63666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Introduction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4538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3.1 Implementation – AD Filtering 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359127" y="1699642"/>
            <a:ext cx="2100946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317911" y="2984379"/>
            <a:ext cx="2094339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315307" y="531856"/>
            <a:ext cx="2094338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064472" y="2987617"/>
            <a:ext cx="2086300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059987" y="531391"/>
            <a:ext cx="2095268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文本框 16"/>
          <p:cNvSpPr txBox="1"/>
          <p:nvPr/>
        </p:nvSpPr>
        <p:spPr>
          <a:xfrm>
            <a:off x="5527943" y="3314976"/>
            <a:ext cx="180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iteration = 100</a:t>
            </a:r>
            <a:endParaRPr lang="zh-CN" altLang="en-US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9205252" y="3314976"/>
            <a:ext cx="180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iteration = 200</a:t>
            </a:r>
            <a:endParaRPr lang="zh-CN" altLang="en-US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5460107" y="5820401"/>
            <a:ext cx="180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iteration = 400</a:t>
            </a:r>
            <a:endParaRPr lang="zh-CN" altLang="en-US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9205251" y="5820401"/>
            <a:ext cx="180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iteration = 1000</a:t>
            </a:r>
            <a:endParaRPr lang="zh-CN" altLang="en-US" b="1" dirty="0"/>
          </a:p>
        </p:txBody>
      </p:sp>
      <p:sp>
        <p:nvSpPr>
          <p:cNvPr id="22" name="日期占位符 2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EA11898-A39B-4024-99F4-5A9ADDC99161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23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93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62"/>
    </mc:Choice>
    <mc:Fallback xmlns="">
      <p:transition spd="slow" advTm="4246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Implementation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4538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3.1 Implementation – AD Filtering 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021622" y="1417304"/>
            <a:ext cx="2305419" cy="39503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354727" y="116744"/>
            <a:ext cx="2299188" cy="39503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文本框 17"/>
          <p:cNvSpPr txBox="1"/>
          <p:nvPr/>
        </p:nvSpPr>
        <p:spPr>
          <a:xfrm>
            <a:off x="7467600" y="3241522"/>
            <a:ext cx="180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iteration = 200</a:t>
            </a:r>
            <a:endParaRPr lang="zh-CN" altLang="en-US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467600" y="5987647"/>
            <a:ext cx="180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Gaussian filter</a:t>
            </a:r>
            <a:endParaRPr lang="zh-CN" altLang="en-US" b="1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353428" y="2861569"/>
            <a:ext cx="2301788" cy="39503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3BC4B0-ABCE-40DA-B521-247E9AB58205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24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0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91"/>
    </mc:Choice>
    <mc:Fallback xmlns="">
      <p:transition spd="slow" advTm="25691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Implementation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550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3.2 Implementation – </a:t>
            </a:r>
            <a:r>
              <a:rPr lang="en-US" altLang="zh-CN" sz="2400" b="1" dirty="0" err="1" smtClean="0"/>
              <a:t>Jerman</a:t>
            </a:r>
            <a:r>
              <a:rPr lang="en-US" altLang="zh-CN" sz="2400" b="1" dirty="0" smtClean="0"/>
              <a:t> Filtering 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035469" y="1412487"/>
            <a:ext cx="2304795" cy="39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文本框 17"/>
          <p:cNvSpPr txBox="1"/>
          <p:nvPr/>
        </p:nvSpPr>
        <p:spPr>
          <a:xfrm>
            <a:off x="2233863" y="4541029"/>
            <a:ext cx="180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iteration = 200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293316" y="162164"/>
            <a:ext cx="2311041" cy="39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301372" y="2709971"/>
            <a:ext cx="2294929" cy="39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750760" y="5918318"/>
                <a:ext cx="1396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=3, </m:t>
                      </m:r>
                      <m: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760" y="5918318"/>
                <a:ext cx="1396151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930" r="-393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日期占位符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65C0B4-A4E7-4DD3-891F-204AD3E89439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25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678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99"/>
    </mc:Choice>
    <mc:Fallback xmlns="">
      <p:transition spd="slow" advTm="42399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Implementation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629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3.3 Implementation – Steger Ridge Detection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285156" y="1737088"/>
            <a:ext cx="1961019" cy="33838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567589" y="4551070"/>
                <a:ext cx="1396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=3, </m:t>
                      </m:r>
                      <m: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589" y="4551070"/>
                <a:ext cx="139615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930" r="-393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908859" y="573471"/>
            <a:ext cx="1963257" cy="3383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904649" y="2870022"/>
            <a:ext cx="1971675" cy="33620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147445" y="580682"/>
            <a:ext cx="1971676" cy="3383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147445" y="2862157"/>
            <a:ext cx="1971675" cy="3383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矩形 16"/>
          <p:cNvSpPr/>
          <p:nvPr/>
        </p:nvSpPr>
        <p:spPr>
          <a:xfrm>
            <a:off x="9325267" y="5697819"/>
            <a:ext cx="113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sigma=6</a:t>
            </a:r>
            <a:endParaRPr lang="en-US" altLang="zh-CN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20463" y="5697819"/>
            <a:ext cx="113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sigma=5</a:t>
            </a:r>
            <a:endParaRPr lang="en-US" altLang="zh-CN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" name="下箭头 21"/>
          <p:cNvSpPr/>
          <p:nvPr/>
        </p:nvSpPr>
        <p:spPr>
          <a:xfrm rot="8851680">
            <a:off x="7458340" y="4292438"/>
            <a:ext cx="109279" cy="27425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下箭头 22"/>
          <p:cNvSpPr/>
          <p:nvPr/>
        </p:nvSpPr>
        <p:spPr>
          <a:xfrm rot="19269838">
            <a:off x="10859332" y="3745231"/>
            <a:ext cx="128788" cy="25524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4" name="下箭头 23"/>
          <p:cNvSpPr/>
          <p:nvPr/>
        </p:nvSpPr>
        <p:spPr>
          <a:xfrm rot="8851680">
            <a:off x="11230240" y="4272384"/>
            <a:ext cx="109279" cy="27425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下箭头 24"/>
          <p:cNvSpPr/>
          <p:nvPr/>
        </p:nvSpPr>
        <p:spPr>
          <a:xfrm rot="19269838">
            <a:off x="7112832" y="3748149"/>
            <a:ext cx="128788" cy="25524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6" name="下箭头 25"/>
          <p:cNvSpPr/>
          <p:nvPr/>
        </p:nvSpPr>
        <p:spPr>
          <a:xfrm rot="19269838">
            <a:off x="4655382" y="4783199"/>
            <a:ext cx="128788" cy="25524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7" name="下箭头 26"/>
          <p:cNvSpPr/>
          <p:nvPr/>
        </p:nvSpPr>
        <p:spPr>
          <a:xfrm rot="19269838">
            <a:off x="8397181" y="4783199"/>
            <a:ext cx="128788" cy="25524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E9DC43B-7104-4360-8D94-C29FFDA16300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26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954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36"/>
    </mc:Choice>
    <mc:Fallback xmlns="">
      <p:transition spd="slow" advTm="48936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Implementation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629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3.3 Implementation – Modeling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2" t="6820" r="9011" b="10092"/>
          <a:stretch/>
        </p:blipFill>
        <p:spPr>
          <a:xfrm>
            <a:off x="128587" y="1889124"/>
            <a:ext cx="5799529" cy="3079751"/>
          </a:xfrm>
          <a:prstGeom prst="rect">
            <a:avLst/>
          </a:prstGeom>
        </p:spPr>
      </p:pic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F0F806E-C0C9-4914-A4C4-A9D9C074AD21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576" y="1107132"/>
            <a:ext cx="5462326" cy="2345440"/>
          </a:xfrm>
          <a:prstGeom prst="rect">
            <a:avLst/>
          </a:prstGeom>
        </p:spPr>
      </p:pic>
      <p:pic>
        <p:nvPicPr>
          <p:cNvPr id="8" name="Video_2018-09-07_1658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45577" y="3539307"/>
            <a:ext cx="5462326" cy="2503566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27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09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34"/>
    </mc:Choice>
    <mc:Fallback xmlns="">
      <p:transition spd="slow" advTm="5403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652" objId="8"/>
        <p14:stopEvt time="50794" objId="8"/>
      </p14:showEvt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CONTENTS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75000"/>
                  </a:schemeClr>
                </a:solidFill>
              </a:rPr>
              <a:t>Method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75000"/>
                  </a:schemeClr>
                </a:solidFill>
              </a:rPr>
              <a:t>Implementation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C1D5612-04EB-4667-880E-B437E37476B9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28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240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6"/>
    </mc:Choice>
    <mc:Fallback xmlns="">
      <p:transition spd="slow" advTm="766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Conclusion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629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4 conclusion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1315" y="1984854"/>
            <a:ext cx="559468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advantages 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Less parameters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binarization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required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 to low SNR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11304" y="1984854"/>
            <a:ext cx="580924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innovations: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hessian matrix to process seismic coherence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slices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/>
              <a:t>Introducing </a:t>
            </a:r>
            <a:r>
              <a:rPr lang="en-US" altLang="zh-CN" sz="2400" b="1" dirty="0" smtClean="0"/>
              <a:t>DCG filtering </a:t>
            </a:r>
            <a:r>
              <a:rPr lang="en-US" altLang="zh-CN" sz="2400" b="1" dirty="0"/>
              <a:t>to </a:t>
            </a:r>
            <a:r>
              <a:rPr lang="en-US" altLang="zh-CN" sz="2400" b="1" dirty="0" err="1"/>
              <a:t>Jerman</a:t>
            </a:r>
            <a:r>
              <a:rPr lang="en-US" altLang="zh-CN" sz="2400" b="1" dirty="0"/>
              <a:t> filtering </a:t>
            </a:r>
            <a:endParaRPr lang="en-US" altLang="zh-CN" sz="2400" b="1" dirty="0" smtClean="0"/>
          </a:p>
        </p:txBody>
      </p:sp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D8519FB-2459-47BF-81E3-C1D911B45CFF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29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59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86"/>
    </mc:Choice>
    <mc:Fallback xmlns="">
      <p:transition spd="slow" advTm="6958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Introduction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1.1 Structural Tensor(ST)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69" y="3290728"/>
            <a:ext cx="5670481" cy="298592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00050" y="1446619"/>
            <a:ext cx="10077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idea of the </a:t>
            </a:r>
            <a:r>
              <a:rPr lang="en-US" altLang="zh-CN" sz="2400" b="1" i="1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tensor </a:t>
            </a:r>
            <a:r>
              <a:rPr lang="en-US" altLang="zh-CN" sz="2400" b="1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(ST) in an </a:t>
            </a:r>
            <a:r>
              <a:rPr lang="en-US" altLang="zh-CN" sz="2400" b="1" i="1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b="1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-dimensional space is to find regular structures</a:t>
            </a:r>
            <a:r>
              <a:rPr lang="en-US" altLang="zh-CN" sz="2400" b="1" i="0" u="none" strike="noStrik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local neighborhoods(LN) of each point of this space.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00050" y="3227175"/>
                <a:ext cx="620447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I</a:t>
                </a:r>
                <a:r>
                  <a:rPr lang="en-US" altLang="zh-CN" sz="2400" b="1" dirty="0" smtClean="0"/>
                  <a:t>f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CN" sz="2400" b="1" dirty="0" smtClean="0"/>
                  <a:t> describes the structure of LN(</a:t>
                </a:r>
                <a:r>
                  <a:rPr lang="el-GR" altLang="zh-CN" sz="2400" b="1" i="1" dirty="0" smtClean="0">
                    <a:ea typeface="宋体" panose="02010600030101010101" pitchFamily="2" charset="-122"/>
                  </a:rPr>
                  <a:t>Ω</a:t>
                </a:r>
                <a:r>
                  <a:rPr lang="en-US" altLang="zh-CN" sz="2400" b="1" dirty="0"/>
                  <a:t>), which can </a:t>
                </a:r>
                <a:r>
                  <a:rPr lang="en-US" altLang="zh-CN" sz="2400" b="1" dirty="0" smtClean="0"/>
                  <a:t>be measured </a:t>
                </a:r>
                <a:r>
                  <a:rPr lang="en-US" altLang="zh-CN" sz="2400" b="1" dirty="0"/>
                  <a:t>by gradient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400" b="1" dirty="0" smtClean="0"/>
                  <a:t>, computed for each point </a:t>
                </a:r>
                <a:r>
                  <a:rPr lang="en-US" altLang="zh-CN" sz="2400" b="1" dirty="0"/>
                  <a:t>of the LN. If these gradients are close in </a:t>
                </a:r>
                <a:r>
                  <a:rPr lang="en-US" altLang="zh-CN" sz="2400" b="1" dirty="0" smtClean="0"/>
                  <a:t>orientation to </a:t>
                </a:r>
                <a:r>
                  <a:rPr lang="en-US" altLang="zh-CN" sz="2400" b="1" dirty="0"/>
                  <a:t>w, then we can say </a:t>
                </a:r>
                <a:r>
                  <a:rPr lang="en-US" altLang="zh-CN" sz="2400" b="1" dirty="0" smtClean="0"/>
                  <a:t>that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CN" sz="2400" b="1" dirty="0" smtClean="0"/>
                  <a:t> </a:t>
                </a:r>
                <a:r>
                  <a:rPr lang="en-US" altLang="zh-CN" sz="2400" b="1" dirty="0"/>
                  <a:t>represents well given the LN.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3227175"/>
                <a:ext cx="6204473" cy="1938992"/>
              </a:xfrm>
              <a:prstGeom prst="rect">
                <a:avLst/>
              </a:prstGeom>
              <a:blipFill rotWithShape="0">
                <a:blip r:embed="rId3"/>
                <a:stretch>
                  <a:fillRect l="-1573" t="-2516" r="-2163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下箭头 17"/>
          <p:cNvSpPr/>
          <p:nvPr/>
        </p:nvSpPr>
        <p:spPr>
          <a:xfrm>
            <a:off x="1009650" y="2298161"/>
            <a:ext cx="257175" cy="79470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266825" y="2437385"/>
            <a:ext cx="734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 = 2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1634137" y="5421622"/>
                <a:ext cx="3581237" cy="684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137" y="5421622"/>
                <a:ext cx="3581237" cy="6849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5D8613-9B21-4454-A026-2CF05415ED0F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3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127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23821" y="2875002"/>
            <a:ext cx="514435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 content</a:t>
            </a:r>
            <a:endParaRPr lang="zh-CN" alt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61CC33-AF02-494F-8183-243F30F50DD4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30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86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4"/>
    </mc:Choice>
    <mc:Fallback xmlns="">
      <p:transition spd="slow" advTm="954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Conclusion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629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E1 </a:t>
            </a:r>
            <a:r>
              <a:rPr lang="en-US" altLang="zh-CN" sz="2400" b="1" dirty="0" err="1"/>
              <a:t>d</a:t>
            </a:r>
            <a:r>
              <a:rPr lang="en-US" altLang="zh-CN" sz="2400" b="1" dirty="0" err="1" smtClean="0"/>
              <a:t>eburring</a:t>
            </a:r>
            <a:r>
              <a:rPr lang="en-US" altLang="zh-CN" sz="2400" b="1" dirty="0" smtClean="0"/>
              <a:t> </a:t>
            </a:r>
            <a:r>
              <a:rPr lang="en-US" altLang="zh-CN" sz="2400" b="1" dirty="0"/>
              <a:t>in skeleton BW image</a:t>
            </a:r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42" y="1845107"/>
            <a:ext cx="9728506" cy="438044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78511" y="1291454"/>
            <a:ext cx="4115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https://github.com/LiaoLIDIP/Deburring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36" y="1346769"/>
            <a:ext cx="314017" cy="3140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日期占位符 1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429D2E-EA0E-41B7-8144-22547EBDF849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31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085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85"/>
    </mc:Choice>
    <mc:Fallback xmlns="">
      <p:transition spd="slow" advTm="45685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Conclusion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629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E2 deep learning</a:t>
            </a:r>
            <a:endParaRPr lang="en-US" altLang="zh-CN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46" y="1064749"/>
            <a:ext cx="3220940" cy="2517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CF11AEA-5681-4844-A086-E689743463C8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32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12" y="3830241"/>
            <a:ext cx="3220939" cy="2508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12" y="1059781"/>
            <a:ext cx="3220939" cy="2522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0063" y="3830242"/>
            <a:ext cx="3212257" cy="2508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60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18"/>
    </mc:Choice>
    <mc:Fallback xmlns="">
      <p:transition spd="slow" advTm="70018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Conclusion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629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E2 deep learning</a:t>
            </a:r>
            <a:endParaRPr lang="en-US" altLang="zh-CN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video_masked_pz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6176" y="1283757"/>
            <a:ext cx="9139647" cy="5141051"/>
          </a:xfrm>
          <a:prstGeom prst="rect">
            <a:avLst/>
          </a:prstGeom>
        </p:spPr>
      </p:pic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073CEE-F7A0-4D9D-A679-D2F670D438C7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33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704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45"/>
    </mc:Choice>
    <mc:Fallback xmlns="">
      <p:transition spd="slow" advTm="36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8"/>
        <p14:stopEvt time="33475" objId="8"/>
      </p14:showEvt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59150" y="2828836"/>
            <a:ext cx="547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spc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7200" spc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A99161-9E23-42A3-9E1A-68AE4A8BBE76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34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15326" y="615370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https://github.com/LiaoLIDIP/Report-IDIPLab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6203818"/>
            <a:ext cx="269105" cy="2691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2779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"/>
    </mc:Choice>
    <mc:Fallback xmlns="">
      <p:transition spd="slow" advTm="613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A194D90-EBFB-4258-9530-4603DD82AB6C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35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877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"/>
    </mc:Choice>
    <mc:Fallback xmlns="">
      <p:transition spd="slow" advTm="728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Method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2.3 </a:t>
            </a:r>
            <a:r>
              <a:rPr lang="en-US" altLang="zh-CN" sz="2400" b="1" dirty="0" err="1" smtClean="0"/>
              <a:t>Jerman</a:t>
            </a:r>
            <a:r>
              <a:rPr lang="en-US" altLang="zh-CN" sz="2400" b="1" dirty="0" smtClean="0"/>
              <a:t> Enhancement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7991928" y="907077"/>
                <a:ext cx="297863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𝒂𝒔𝒔𝒖𝒎𝒊𝒏𝒈</m:t>
                      </m:r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928" y="907077"/>
                <a:ext cx="2978636" cy="400110"/>
              </a:xfrm>
              <a:prstGeom prst="rect">
                <a:avLst/>
              </a:prstGeom>
              <a:blipFill rotWithShape="0">
                <a:blip r:embed="rId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09600" y="1803400"/>
                <a:ext cx="5851217" cy="703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𝐹𝑟𝑎𝑛𝑔𝑖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:   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⁡(−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803400"/>
                <a:ext cx="5851217" cy="7033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962775" y="1841936"/>
                <a:ext cx="4427174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775" y="1841936"/>
                <a:ext cx="4427174" cy="6263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609600" y="3065342"/>
                <a:ext cx="2848216" cy="727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𝑆𝑎𝑡𝑜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:       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65342"/>
                <a:ext cx="2848216" cy="7273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609600" y="4710434"/>
                <a:ext cx="2729658" cy="6362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:             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710434"/>
                <a:ext cx="2729658" cy="6362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999167" y="3080469"/>
                <a:ext cx="4949625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𝐸𝑟𝑑𝑡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:     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0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167" y="3080469"/>
                <a:ext cx="4949625" cy="9233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5999167" y="4351201"/>
                <a:ext cx="4936864" cy="199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𝑍h𝑜𝑢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:     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𝑏𝑒𝑡𝑤𝑒𝑒𝑛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167" y="4351201"/>
                <a:ext cx="4936864" cy="199099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6D36F10-5C0D-4C0C-8DC6-0731845A1A01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36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860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8"/>
    </mc:Choice>
    <mc:Fallback xmlns="">
      <p:transition spd="slow" advTm="848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Method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2.3 </a:t>
            </a:r>
            <a:r>
              <a:rPr lang="en-US" altLang="zh-CN" sz="2400" b="1" dirty="0" err="1" smtClean="0"/>
              <a:t>Jerman</a:t>
            </a:r>
            <a:r>
              <a:rPr lang="en-US" altLang="zh-CN" sz="2400" b="1" dirty="0" smtClean="0"/>
              <a:t> Enhancement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14" y="1524252"/>
            <a:ext cx="11028571" cy="4038095"/>
          </a:xfrm>
          <a:prstGeom prst="rect">
            <a:avLst/>
          </a:prstGeom>
        </p:spPr>
      </p:pic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5284B0E-9DB6-485C-878E-FE39DF24ABF4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37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483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"/>
    </mc:Choice>
    <mc:Fallback xmlns="">
      <p:transition spd="slow" advTm="55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Introduction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1.1 Structural Tensor(ST)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69" y="3290728"/>
            <a:ext cx="5670481" cy="2985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7394690" y="876299"/>
                <a:ext cx="3581237" cy="684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690" y="876299"/>
                <a:ext cx="3581237" cy="6849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81688" y="1689401"/>
                <a:ext cx="73689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𝒄𝒐𝒔</m:t>
                    </m:r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zh-CN" altLang="en-US" sz="2400" b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zh-CN" altLang="en-US" sz="2400" b="1" dirty="0" smtClean="0"/>
                  <a:t> </a:t>
                </a:r>
                <a:r>
                  <a:rPr lang="en-US" altLang="zh-CN" sz="2400" b="1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88" y="1689401"/>
                <a:ext cx="736894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573" t="-24590" b="-49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381688" y="2378099"/>
                <a:ext cx="6730112" cy="798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88" y="2378099"/>
                <a:ext cx="6730112" cy="79829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381688" y="3448135"/>
            <a:ext cx="1584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0" u="none" strike="noStrike" baseline="0" dirty="0" smtClean="0">
                <a:latin typeface="Times-Roman"/>
              </a:rPr>
              <a:t>Assuming 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737902" y="3511524"/>
                <a:ext cx="1154419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902" y="3511524"/>
                <a:ext cx="1154419" cy="37427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381688" y="4220924"/>
                <a:ext cx="6298199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𝒆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 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88" y="4220924"/>
                <a:ext cx="6298199" cy="41684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381687" y="5198447"/>
                <a:ext cx="4532395" cy="860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𝛀</m:t>
                          </m:r>
                        </m:sub>
                        <m:sup/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altLang="zh-CN" sz="2400" b="1" i="1" baseline="3000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𝒅𝒙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87" y="5198447"/>
                <a:ext cx="4532395" cy="8608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CEF4A76-6EC1-4754-80C7-2EF30181DDCF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4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515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30"/>
    </mc:Choice>
    <mc:Fallback xmlns="">
      <p:transition spd="slow" advTm="9423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Introduction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1.1 Structural Tensor(ST)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69" y="3290728"/>
            <a:ext cx="5670481" cy="2985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25812" y="1327105"/>
                <a:ext cx="7524816" cy="34565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𝛀</m:t>
                          </m:r>
                        </m:sub>
                        <m:sup/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altLang="zh-CN" sz="2400" b="1" i="1" baseline="3000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𝒅𝒙</m:t>
                      </m:r>
                    </m:oMath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zh-CN" altLang="en-US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𝛀</m:t>
                          </m:r>
                        </m:sub>
                        <m:sup/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 −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d>
                                <m:dPr>
                                  <m:ctrlPr>
                                    <a:rPr lang="en-US" altLang="zh-CN" sz="2400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1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p>
                                  <m:r>
                                    <a:rPr lang="en-US" altLang="zh-CN" sz="2400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d>
                                <m:dPr>
                                  <m:ctrlPr>
                                    <a:rPr lang="en-US" altLang="zh-CN" sz="2400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1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altLang="zh-CN" sz="2400" b="1" i="0" baseline="3000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zh-CN" altLang="en-US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zh-CN" altLang="en-US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𝛀</m:t>
                          </m:r>
                        </m:sub>
                        <m:sup/>
                        <m:e>
                          <m:r>
                            <a:rPr lang="en-US" altLang="zh-CN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altLang="zh-CN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zh-CN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altLang="zh-CN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+ 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zh-CN" altLang="en-US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𝛀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sub>
                            <m:sup/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sSup>
                                <m:s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zh-CN" altLang="en-US" sz="2400" b="1" i="1" smtClean="0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𝒅𝒙</m:t>
                              </m:r>
                            </m:e>
                          </m:nary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altLang="zh-CN" sz="2400" b="1" dirty="0" smtClean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12" y="1327105"/>
                <a:ext cx="7524816" cy="34565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891729" y="5256381"/>
                <a:ext cx="2297167" cy="5475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𝒂𝒓𝒈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𝐦𝐢𝐧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729" y="5256381"/>
                <a:ext cx="2297167" cy="547586"/>
              </a:xfrm>
              <a:prstGeom prst="rect">
                <a:avLst/>
              </a:prstGeom>
              <a:blipFill rotWithShape="0">
                <a:blip r:embed="rId4"/>
                <a:stretch>
                  <a:fillRect l="-2918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D7C04FC-62D2-48E6-A09A-C3D038572257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5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48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41"/>
    </mc:Choice>
    <mc:Fallback xmlns="">
      <p:transition spd="slow" advTm="5084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Introduction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1.1 Structural Tensor(ST)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69" y="3290728"/>
            <a:ext cx="5670481" cy="2985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036725" y="979656"/>
                <a:ext cx="2297167" cy="5475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𝒂𝒓𝒈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𝐦𝐢𝐧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725" y="979656"/>
                <a:ext cx="2297167" cy="547586"/>
              </a:xfrm>
              <a:prstGeom prst="rect">
                <a:avLst/>
              </a:prstGeom>
              <a:blipFill rotWithShape="0">
                <a:blip r:embed="rId3"/>
                <a:stretch>
                  <a:fillRect l="-2918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97675" y="1549534"/>
                <a:ext cx="8607934" cy="9578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𝒂𝒓𝒈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𝐦𝐢𝐧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zh-CN" altLang="en-US" sz="2400" b="1" i="1" smtClean="0">
                                      <a:latin typeface="Cambria Math" panose="02040503050406030204" pitchFamily="18" charset="0"/>
                                    </a:rPr>
                                    <m:t>𝛀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𝝈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𝒅𝒙</m:t>
                                  </m:r>
                                </m:e>
                              </m:nary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zh-CN" alt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𝛀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𝑮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𝝈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𝒅𝒙</m:t>
                                      </m:r>
                                    </m:e>
                                  </m:nary>
                                </m:e>
                              </m:d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1" dirty="0" smtClean="0"/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75" y="1549534"/>
                <a:ext cx="8607934" cy="9578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46431" y="2870617"/>
                <a:ext cx="7989880" cy="874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𝒂𝒓𝒈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𝐦𝐢𝐧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d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𝒂𝒓𝒈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e>
                                <m:lim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trlPr>
                                                <a:rPr lang="en-US" altLang="zh-CN" sz="24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lang="zh-CN" altLang="en-US" sz="24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𝛀</m:t>
                                              </m:r>
                                            </m:sub>
                                            <m:sup/>
                                            <m:e>
                                              <m:r>
                                                <a:rPr lang="en-US" altLang="zh-CN" sz="24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𝒈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zh-CN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𝒈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𝑻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altLang="zh-CN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a:rPr lang="en-US" altLang="zh-CN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𝑮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𝝈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altLang="zh-CN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  <m:r>
                                                    <a:rPr lang="en-US" altLang="zh-CN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2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2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2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𝟎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altLang="zh-CN" sz="24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𝒅𝒙</m:t>
                                              </m:r>
                                            </m:e>
                                          </m:nary>
                                        </m:e>
                                      </m:d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  <m:sup/>
                              </m:sSup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31" y="2870617"/>
                <a:ext cx="7989880" cy="8741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199761" y="4330293"/>
                <a:ext cx="3362715" cy="860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≜</m:t>
                      </m:r>
                      <m:nary>
                        <m:nary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𝛀</m:t>
                          </m:r>
                        </m:sub>
                        <m:sup/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761" y="4330293"/>
                <a:ext cx="3362715" cy="8608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005609" y="2607934"/>
                <a:ext cx="1408719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609" y="2607934"/>
                <a:ext cx="1408719" cy="468205"/>
              </a:xfrm>
              <a:prstGeom prst="rect">
                <a:avLst/>
              </a:prstGeom>
              <a:blipFill rotWithShape="0"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日期占位符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B6A3462-785E-4C95-A05D-5CE09AE1F08F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6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07"/>
    </mc:Choice>
    <mc:Fallback xmlns="">
      <p:transition spd="slow" advTm="6340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Introduction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1.1 Structural Tensor(ST)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579508" y="1489742"/>
                <a:ext cx="742074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𝒚𝒙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𝒚𝒚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508" y="1489742"/>
                <a:ext cx="7420749" cy="8298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579508" y="3128152"/>
                <a:ext cx="2078966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𝒚𝒙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𝒚𝒚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508" y="3128152"/>
                <a:ext cx="2078966" cy="8218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46068D4-8FCE-44DC-8C25-502CF5019A3A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284037" y="4470519"/>
                <a:ext cx="5869363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)∆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037" y="4470519"/>
                <a:ext cx="5869363" cy="5761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7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804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716"/>
    </mc:Choice>
    <mc:Fallback xmlns="">
      <p:transition spd="slow" advTm="13471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Introduction</a:t>
            </a:r>
            <a:endParaRPr lang="zh-CN" altLang="en-US" sz="3200" b="1" dirty="0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1.2 Seismic Slices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561" y="876299"/>
            <a:ext cx="4264067" cy="24479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90"/>
          <a:stretch/>
        </p:blipFill>
        <p:spPr>
          <a:xfrm>
            <a:off x="3486560" y="3582430"/>
            <a:ext cx="4264067" cy="24426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69" y="876299"/>
            <a:ext cx="4169481" cy="24479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2" t="5837" r="10885" b="7860"/>
          <a:stretch/>
        </p:blipFill>
        <p:spPr>
          <a:xfrm>
            <a:off x="7851068" y="3582430"/>
            <a:ext cx="4226197" cy="244260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09600" y="2828835"/>
            <a:ext cx="1952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 CT for earth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27943" y="6083188"/>
            <a:ext cx="278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/>
              <a:t>CT Slices</a:t>
            </a:r>
            <a:endParaRPr lang="zh-CN" altLang="en-US" sz="20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8573516" y="6060851"/>
            <a:ext cx="278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/>
            </a:lvl1pPr>
          </a:lstStyle>
          <a:p>
            <a:r>
              <a:rPr lang="en-US" altLang="zh-CN" dirty="0"/>
              <a:t>Seismic Slices</a:t>
            </a:r>
            <a:endParaRPr lang="zh-CN" altLang="en-US" dirty="0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E2FEFB-8506-45B6-85D0-160B4F7842EE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8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106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95"/>
    </mc:Choice>
    <mc:Fallback xmlns="">
      <p:transition spd="slow" advTm="7679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CONTENTS</a:t>
            </a:r>
            <a:endParaRPr lang="zh-CN" altLang="en-US" sz="32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Method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75000"/>
                  </a:schemeClr>
                </a:solidFill>
              </a:rPr>
              <a:t>Implementation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zh-CN" altLang="en-US" sz="4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5346104-3B2A-495E-BDC8-D65D43B3DA16}" type="datetime1">
              <a:rPr lang="zh-CN" altLang="en-US" smtClean="0"/>
              <a:t>2018/9/8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9</a:t>
            </a:fld>
            <a:r>
              <a:rPr lang="zh-CN" altLang="en-US" smtClean="0"/>
              <a:t> </a:t>
            </a:r>
            <a:r>
              <a:rPr lang="en-US" altLang="zh-CN" smtClean="0"/>
              <a:t>/ 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17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2"/>
    </mc:Choice>
    <mc:Fallback xmlns="">
      <p:transition spd="slow" advTm="3392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9.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2063</TotalTime>
  <Words>1012</Words>
  <Application>Microsoft Office PowerPoint</Application>
  <PresentationFormat>宽屏</PresentationFormat>
  <Paragraphs>344</Paragraphs>
  <Slides>37</Slides>
  <Notes>11</Notes>
  <HiddenSlides>0</HiddenSlides>
  <MMClips>2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Times-Roman</vt:lpstr>
      <vt:lpstr>华文中宋</vt:lpstr>
      <vt:lpstr>宋体</vt:lpstr>
      <vt:lpstr>Arial</vt:lpstr>
      <vt:lpstr>Calibri</vt:lpstr>
      <vt:lpstr>Cambria Math</vt:lpstr>
      <vt:lpstr>Tahoma</vt:lpstr>
      <vt:lpstr>Times New Roman</vt:lpstr>
      <vt:lpstr>Wingdings</vt:lpstr>
      <vt:lpstr>9.6</vt:lpstr>
      <vt:lpstr>Microsoft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Liao</dc:creator>
  <cp:lastModifiedBy>Liao</cp:lastModifiedBy>
  <cp:revision>209</cp:revision>
  <dcterms:created xsi:type="dcterms:W3CDTF">2018-08-30T02:47:28Z</dcterms:created>
  <dcterms:modified xsi:type="dcterms:W3CDTF">2018-09-08T03:56:29Z</dcterms:modified>
</cp:coreProperties>
</file>